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_SLIDE">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2.xml"/><Relationship Id="rId7"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2.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2.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2.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2.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2.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2.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2.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sp>
        <p:nvSpPr>
          <p:cNvPr id="4" name="Text 0"/>
          <p:cNvSpPr/>
          <p:nvPr/>
        </p:nvSpPr>
        <p:spPr>
          <a:xfrm>
            <a:off x="832104" y="1572768"/>
            <a:ext cx="12984480" cy="3054096"/>
          </a:xfrm>
          <a:prstGeom prst="rect">
            <a:avLst/>
          </a:prstGeom>
          <a:noFill/>
          <a:ln/>
        </p:spPr>
        <p:txBody>
          <a:bodyPr wrap="square" lIns="0" tIns="0" rIns="0" bIns="0" rtlCol="0" anchor="ctr"/>
          <a:lstStyle/>
          <a:p>
            <a:pPr algn="l" indent="0" marL="0">
              <a:lnSpc>
                <a:spcPts val="8010"/>
              </a:lnSpc>
              <a:buNone/>
            </a:pPr>
            <a:r>
              <a:rPr lang="en-US" sz="6410" dirty="0">
                <a:solidFill>
                  <a:srgbClr val="9AB7D9"/>
                </a:solidFill>
                <a:latin typeface="思源宋体-思源宋体-Bold" pitchFamily="34" charset="0"/>
                <a:ea typeface="思源宋体-思源宋体-Bold" pitchFamily="34" charset="-122"/>
                <a:cs typeface="思源宋体-思源宋体-Bold" pitchFamily="34" charset="-120"/>
              </a:rPr>
              <a:t>Phosphate Ore in Jordan: Characteristics and GIS Applications</a:t>
            </a:r>
            <a:endParaRPr lang="en-US" sz="6410" dirty="0"/>
          </a:p>
        </p:txBody>
      </p:sp>
      <p:sp>
        <p:nvSpPr>
          <p:cNvPr id="5" name="Text 1"/>
          <p:cNvSpPr/>
          <p:nvPr/>
        </p:nvSpPr>
        <p:spPr>
          <a:xfrm>
            <a:off x="832104" y="4892040"/>
            <a:ext cx="12984480" cy="1517904"/>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This presentation explores the unique characteristics of phosphate ore found in Jordan and emphasizes the critical role of Geographic Information System (GIS) technology in phosphate exploration. By integrating GIS into the exploration process, we can improve production capacity and optimize the management of phosphate resources, ensuring sustainable development and enhanced economic benefits for the region.</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pic>
        <p:nvPicPr>
          <p:cNvPr id="4" name="Image 2" descr="preencoded.png">    </p:cNvPr>
          <p:cNvPicPr>
            <a:picLocks noChangeAspect="1"/>
          </p:cNvPicPr>
          <p:nvPr/>
        </p:nvPicPr>
        <p:blipFill>
          <a:blip r:embed="rId3"/>
          <a:stretch>
            <a:fillRect/>
          </a:stretch>
        </p:blipFill>
        <p:spPr>
          <a:xfrm>
            <a:off x="5239512" y="2962656"/>
            <a:ext cx="4133088" cy="3063240"/>
          </a:xfrm>
          <a:prstGeom prst="rect">
            <a:avLst/>
          </a:prstGeom>
        </p:spPr>
      </p:pic>
      <p:pic>
        <p:nvPicPr>
          <p:cNvPr id="5" name="Image 3" descr="preencoded.png">    </p:cNvPr>
          <p:cNvPicPr>
            <a:picLocks noChangeAspect="1"/>
          </p:cNvPicPr>
          <p:nvPr/>
        </p:nvPicPr>
        <p:blipFill>
          <a:blip r:embed="rId4"/>
          <a:stretch>
            <a:fillRect/>
          </a:stretch>
        </p:blipFill>
        <p:spPr>
          <a:xfrm>
            <a:off x="9646920" y="2962656"/>
            <a:ext cx="4133088" cy="3063240"/>
          </a:xfrm>
          <a:prstGeom prst="rect">
            <a:avLst/>
          </a:prstGeom>
        </p:spPr>
      </p:pic>
      <p:pic>
        <p:nvPicPr>
          <p:cNvPr id="6" name="Image 4" descr="preencoded.png">    </p:cNvPr>
          <p:cNvPicPr>
            <a:picLocks noChangeAspect="1"/>
          </p:cNvPicPr>
          <p:nvPr/>
        </p:nvPicPr>
        <p:blipFill>
          <a:blip r:embed="rId5"/>
          <a:stretch>
            <a:fillRect/>
          </a:stretch>
        </p:blipFill>
        <p:spPr>
          <a:xfrm>
            <a:off x="841248" y="2962656"/>
            <a:ext cx="4133088" cy="3063240"/>
          </a:xfrm>
          <a:prstGeom prst="rect">
            <a:avLst/>
          </a:prstGeom>
        </p:spPr>
      </p:pic>
      <p:sp>
        <p:nvSpPr>
          <p:cNvPr id="7" name="Text 0"/>
          <p:cNvSpPr/>
          <p:nvPr/>
        </p:nvSpPr>
        <p:spPr>
          <a:xfrm>
            <a:off x="9902952" y="3611880"/>
            <a:ext cx="3639312" cy="2267712"/>
          </a:xfrm>
          <a:prstGeom prst="rect">
            <a:avLst/>
          </a:prstGeom>
          <a:noFill/>
          <a:ln/>
        </p:spPr>
        <p:txBody>
          <a:bodyPr wrap="square" lIns="0" tIns="0" rIns="0" bIns="0" rtlCol="0" anchor="ctr"/>
          <a:lstStyle/>
          <a:p>
            <a:pPr algn="ctr" indent="0" marL="0">
              <a:lnSpc>
                <a:spcPts val="2970"/>
              </a:lnSpc>
              <a:buNone/>
            </a:pPr>
            <a:r>
              <a:rPr lang="en-US" sz="1850" dirty="0">
                <a:solidFill>
                  <a:srgbClr val="30375F"/>
                </a:solidFill>
                <a:latin typeface="思源宋体-思源宋体-SemiBold" pitchFamily="34" charset="0"/>
                <a:ea typeface="思源宋体-思源宋体-SemiBold" pitchFamily="34" charset="-122"/>
                <a:cs typeface="思源宋体-思源宋体-SemiBold" pitchFamily="34" charset="-120"/>
              </a:rPr>
              <a:t>Gratitude to geologists and mining engineers whose expertise informed the exploration strategies discussed in this presentation.</a:t>
            </a:r>
            <a:endParaRPr lang="en-US" sz="1850" dirty="0"/>
          </a:p>
        </p:txBody>
      </p:sp>
      <p:sp>
        <p:nvSpPr>
          <p:cNvPr id="8" name="Text 1"/>
          <p:cNvSpPr/>
          <p:nvPr/>
        </p:nvSpPr>
        <p:spPr>
          <a:xfrm>
            <a:off x="1097280" y="3099816"/>
            <a:ext cx="3639312" cy="374904"/>
          </a:xfrm>
          <a:prstGeom prst="rect">
            <a:avLst/>
          </a:prstGeom>
          <a:noFill/>
          <a:ln/>
        </p:spPr>
        <p:txBody>
          <a:bodyPr wrap="none" lIns="0" tIns="0" rIns="0" bIns="0" rtlCol="0" anchor="ctr"/>
          <a:lstStyle/>
          <a:p>
            <a:pPr algn="ctr" indent="0" marL="0">
              <a:lnSpc>
                <a:spcPts val="2900"/>
              </a:lnSpc>
              <a:buNone/>
            </a:pPr>
            <a:r>
              <a:rPr lang="en-US" sz="2320" dirty="0">
                <a:solidFill>
                  <a:srgbClr val="30375F"/>
                </a:solidFill>
                <a:latin typeface="思源宋体-思源宋体-Bold" pitchFamily="34" charset="0"/>
                <a:ea typeface="思源宋体-思源宋体-Bold" pitchFamily="34" charset="-122"/>
                <a:cs typeface="思源宋体-思源宋体-Bold" pitchFamily="34" charset="-120"/>
              </a:rPr>
              <a:t>Research Collaborators</a:t>
            </a:r>
            <a:endParaRPr lang="en-US" sz="2320" dirty="0"/>
          </a:p>
        </p:txBody>
      </p:sp>
      <p:sp>
        <p:nvSpPr>
          <p:cNvPr id="9" name="Text 2"/>
          <p:cNvSpPr/>
          <p:nvPr/>
        </p:nvSpPr>
        <p:spPr>
          <a:xfrm>
            <a:off x="1097280" y="3611880"/>
            <a:ext cx="3639312" cy="1892808"/>
          </a:xfrm>
          <a:prstGeom prst="rect">
            <a:avLst/>
          </a:prstGeom>
          <a:noFill/>
          <a:ln/>
        </p:spPr>
        <p:txBody>
          <a:bodyPr wrap="square" lIns="0" tIns="0" rIns="0" bIns="0" rtlCol="0" anchor="ctr"/>
          <a:lstStyle/>
          <a:p>
            <a:pPr algn="ctr" indent="0" marL="0">
              <a:lnSpc>
                <a:spcPts val="2970"/>
              </a:lnSpc>
              <a:buNone/>
            </a:pPr>
            <a:r>
              <a:rPr lang="en-US" sz="1850" dirty="0">
                <a:solidFill>
                  <a:srgbClr val="30375F"/>
                </a:solidFill>
                <a:latin typeface="思源宋体-思源宋体-SemiBold" pitchFamily="34" charset="0"/>
                <a:ea typeface="思源宋体-思源宋体-SemiBold" pitchFamily="34" charset="-122"/>
                <a:cs typeface="思源宋体-思源宋体-SemiBold" pitchFamily="34" charset="-120"/>
              </a:rPr>
              <a:t>Thanks to academic and industry partners who contributed insights into the phosphate sector and GIS technology.</a:t>
            </a:r>
            <a:endParaRPr lang="en-US" sz="1850" dirty="0"/>
          </a:p>
        </p:txBody>
      </p:sp>
      <p:sp>
        <p:nvSpPr>
          <p:cNvPr id="10" name="Text 3"/>
          <p:cNvSpPr/>
          <p:nvPr/>
        </p:nvSpPr>
        <p:spPr>
          <a:xfrm>
            <a:off x="5504688" y="3611880"/>
            <a:ext cx="3639312" cy="1892808"/>
          </a:xfrm>
          <a:prstGeom prst="rect">
            <a:avLst/>
          </a:prstGeom>
          <a:noFill/>
          <a:ln/>
        </p:spPr>
        <p:txBody>
          <a:bodyPr wrap="square" lIns="0" tIns="0" rIns="0" bIns="0" rtlCol="0" anchor="ctr"/>
          <a:lstStyle/>
          <a:p>
            <a:pPr algn="ctr" indent="0" marL="0">
              <a:lnSpc>
                <a:spcPts val="2970"/>
              </a:lnSpc>
              <a:buNone/>
            </a:pPr>
            <a:r>
              <a:rPr lang="en-US" sz="1850" dirty="0">
                <a:solidFill>
                  <a:srgbClr val="30375F"/>
                </a:solidFill>
                <a:latin typeface="思源宋体-思源宋体-SemiBold" pitchFamily="34" charset="0"/>
                <a:ea typeface="思源宋体-思源宋体-SemiBold" pitchFamily="34" charset="-122"/>
                <a:cs typeface="思源宋体-思源宋体-SemiBold" pitchFamily="34" charset="-120"/>
              </a:rPr>
              <a:t>Acknowledging organizations that provided funding for research and technology development in Jordan's phosphate industry.</a:t>
            </a:r>
            <a:endParaRPr lang="en-US" sz="1850" dirty="0"/>
          </a:p>
        </p:txBody>
      </p:sp>
      <p:sp>
        <p:nvSpPr>
          <p:cNvPr id="11" name="Text 4"/>
          <p:cNvSpPr/>
          <p:nvPr/>
        </p:nvSpPr>
        <p:spPr>
          <a:xfrm>
            <a:off x="9902952" y="3099816"/>
            <a:ext cx="3639312" cy="374904"/>
          </a:xfrm>
          <a:prstGeom prst="rect">
            <a:avLst/>
          </a:prstGeom>
          <a:noFill/>
          <a:ln/>
        </p:spPr>
        <p:txBody>
          <a:bodyPr wrap="none" lIns="0" tIns="0" rIns="0" bIns="0" rtlCol="0" anchor="ctr"/>
          <a:lstStyle/>
          <a:p>
            <a:pPr algn="ctr" indent="0" marL="0">
              <a:lnSpc>
                <a:spcPts val="2900"/>
              </a:lnSpc>
              <a:buNone/>
            </a:pPr>
            <a:r>
              <a:rPr lang="en-US" sz="2320" dirty="0">
                <a:solidFill>
                  <a:srgbClr val="30375F"/>
                </a:solidFill>
                <a:latin typeface="思源宋体-思源宋体-Bold" pitchFamily="34" charset="0"/>
                <a:ea typeface="思源宋体-思源宋体-Bold" pitchFamily="34" charset="-122"/>
                <a:cs typeface="思源宋体-思源宋体-Bold" pitchFamily="34" charset="-120"/>
              </a:rPr>
              <a:t>Field Experts</a:t>
            </a:r>
            <a:endParaRPr lang="en-US" sz="2320" dirty="0"/>
          </a:p>
        </p:txBody>
      </p:sp>
      <p:sp>
        <p:nvSpPr>
          <p:cNvPr id="12" name="Text 5"/>
          <p:cNvSpPr/>
          <p:nvPr/>
        </p:nvSpPr>
        <p:spPr>
          <a:xfrm>
            <a:off x="5504688" y="3099816"/>
            <a:ext cx="3639312" cy="374904"/>
          </a:xfrm>
          <a:prstGeom prst="rect">
            <a:avLst/>
          </a:prstGeom>
          <a:noFill/>
          <a:ln/>
        </p:spPr>
        <p:txBody>
          <a:bodyPr wrap="none" lIns="0" tIns="0" rIns="0" bIns="0" rtlCol="0" anchor="ctr"/>
          <a:lstStyle/>
          <a:p>
            <a:pPr algn="ctr" indent="0" marL="0">
              <a:lnSpc>
                <a:spcPts val="2900"/>
              </a:lnSpc>
              <a:buNone/>
            </a:pPr>
            <a:r>
              <a:rPr lang="en-US" sz="2320" dirty="0">
                <a:solidFill>
                  <a:srgbClr val="30375F"/>
                </a:solidFill>
                <a:latin typeface="思源宋体-思源宋体-Bold" pitchFamily="34" charset="0"/>
                <a:ea typeface="思源宋体-思源宋体-Bold" pitchFamily="34" charset="-122"/>
                <a:cs typeface="思源宋体-思源宋体-Bold" pitchFamily="34" charset="-120"/>
              </a:rPr>
              <a:t>Funding Sources</a:t>
            </a:r>
            <a:endParaRPr lang="en-US" sz="2320" dirty="0"/>
          </a:p>
        </p:txBody>
      </p:sp>
      <p:sp>
        <p:nvSpPr>
          <p:cNvPr id="13" name="Text 6"/>
          <p:cNvSpPr/>
          <p:nvPr/>
        </p:nvSpPr>
        <p:spPr>
          <a:xfrm>
            <a:off x="832104" y="1947672"/>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Acknowledgments</a:t>
            </a:r>
            <a:endParaRPr lang="en-US" sz="464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2807208"/>
          </a:xfrm>
          <a:prstGeom prst="rect">
            <a:avLst/>
          </a:prstGeom>
        </p:spPr>
      </p:pic>
      <p:pic>
        <p:nvPicPr>
          <p:cNvPr id="4" name="Image 2" descr="preencoded.png">    </p:cNvPr>
          <p:cNvPicPr>
            <a:picLocks noChangeAspect="1"/>
          </p:cNvPicPr>
          <p:nvPr/>
        </p:nvPicPr>
        <p:blipFill>
          <a:blip r:embed="rId3"/>
          <a:stretch>
            <a:fillRect/>
          </a:stretch>
        </p:blipFill>
        <p:spPr>
          <a:xfrm>
            <a:off x="5239512" y="4462272"/>
            <a:ext cx="4133088" cy="2304288"/>
          </a:xfrm>
          <a:prstGeom prst="rect">
            <a:avLst/>
          </a:prstGeom>
        </p:spPr>
      </p:pic>
      <p:pic>
        <p:nvPicPr>
          <p:cNvPr id="5" name="Image 3" descr="preencoded.png">    </p:cNvPr>
          <p:cNvPicPr>
            <a:picLocks noChangeAspect="1"/>
          </p:cNvPicPr>
          <p:nvPr/>
        </p:nvPicPr>
        <p:blipFill>
          <a:blip r:embed="rId4"/>
          <a:stretch>
            <a:fillRect/>
          </a:stretch>
        </p:blipFill>
        <p:spPr>
          <a:xfrm>
            <a:off x="841248" y="4462272"/>
            <a:ext cx="4133088" cy="2304288"/>
          </a:xfrm>
          <a:prstGeom prst="rect">
            <a:avLst/>
          </a:prstGeom>
        </p:spPr>
      </p:pic>
      <p:pic>
        <p:nvPicPr>
          <p:cNvPr id="6" name="Image 4" descr="preencoded.png">    </p:cNvPr>
          <p:cNvPicPr>
            <a:picLocks noChangeAspect="1"/>
          </p:cNvPicPr>
          <p:nvPr/>
        </p:nvPicPr>
        <p:blipFill>
          <a:blip r:embed="rId5"/>
          <a:stretch>
            <a:fillRect/>
          </a:stretch>
        </p:blipFill>
        <p:spPr>
          <a:xfrm>
            <a:off x="9646920" y="4462272"/>
            <a:ext cx="4133088" cy="2304288"/>
          </a:xfrm>
          <a:prstGeom prst="rect">
            <a:avLst/>
          </a:prstGeom>
        </p:spPr>
      </p:pic>
      <p:sp>
        <p:nvSpPr>
          <p:cNvPr id="7" name="Text 0"/>
          <p:cNvSpPr/>
          <p:nvPr/>
        </p:nvSpPr>
        <p:spPr>
          <a:xfrm>
            <a:off x="9902952" y="4608576"/>
            <a:ext cx="3639312" cy="374904"/>
          </a:xfrm>
          <a:prstGeom prst="rect">
            <a:avLst/>
          </a:prstGeom>
          <a:noFill/>
          <a:ln/>
        </p:spPr>
        <p:txBody>
          <a:bodyPr wrap="none" lIns="0" tIns="0" rIns="0" bIns="0" rtlCol="0" anchor="ctr"/>
          <a:lstStyle/>
          <a:p>
            <a:pPr algn="ctr" indent="0" marL="0">
              <a:lnSpc>
                <a:spcPts val="2900"/>
              </a:lnSpc>
              <a:buNone/>
            </a:pPr>
            <a:r>
              <a:rPr lang="en-US" sz="2320" dirty="0">
                <a:solidFill>
                  <a:srgbClr val="30375F"/>
                </a:solidFill>
                <a:latin typeface="思源宋体-思源宋体-Bold" pitchFamily="34" charset="0"/>
                <a:ea typeface="思源宋体-思源宋体-Bold" pitchFamily="34" charset="-122"/>
                <a:cs typeface="思源宋体-思源宋体-Bold" pitchFamily="34" charset="-120"/>
              </a:rPr>
              <a:t>Mining Techniques</a:t>
            </a:r>
            <a:endParaRPr lang="en-US" sz="2320" dirty="0"/>
          </a:p>
        </p:txBody>
      </p:sp>
      <p:sp>
        <p:nvSpPr>
          <p:cNvPr id="8" name="Text 1"/>
          <p:cNvSpPr/>
          <p:nvPr/>
        </p:nvSpPr>
        <p:spPr>
          <a:xfrm>
            <a:off x="1097280" y="5486400"/>
            <a:ext cx="3639312" cy="1133856"/>
          </a:xfrm>
          <a:prstGeom prst="rect">
            <a:avLst/>
          </a:prstGeom>
          <a:noFill/>
          <a:ln/>
        </p:spPr>
        <p:txBody>
          <a:bodyPr wrap="square" lIns="0" tIns="0" rIns="0" bIns="0" rtlCol="0" anchor="ctr"/>
          <a:lstStyle/>
          <a:p>
            <a:pPr algn="ctr" indent="0" marL="0">
              <a:lnSpc>
                <a:spcPts val="2970"/>
              </a:lnSpc>
              <a:buNone/>
            </a:pPr>
            <a:r>
              <a:rPr lang="en-US" sz="1850" dirty="0">
                <a:solidFill>
                  <a:srgbClr val="30375F"/>
                </a:solidFill>
                <a:latin typeface="思源宋体-思源宋体-SemiBold" pitchFamily="34" charset="0"/>
                <a:ea typeface="思源宋体-思源宋体-SemiBold" pitchFamily="34" charset="-122"/>
                <a:cs typeface="思源宋体-思源宋体-SemiBold" pitchFamily="34" charset="-120"/>
              </a:rPr>
              <a:t>Jordan's phosphate ore has a high P2O5 content, averaging around 30-35%.</a:t>
            </a:r>
            <a:endParaRPr lang="en-US" sz="1850" dirty="0"/>
          </a:p>
        </p:txBody>
      </p:sp>
      <p:sp>
        <p:nvSpPr>
          <p:cNvPr id="9" name="Text 2"/>
          <p:cNvSpPr/>
          <p:nvPr/>
        </p:nvSpPr>
        <p:spPr>
          <a:xfrm>
            <a:off x="9902952" y="5120640"/>
            <a:ext cx="3639312" cy="1133856"/>
          </a:xfrm>
          <a:prstGeom prst="rect">
            <a:avLst/>
          </a:prstGeom>
          <a:noFill/>
          <a:ln/>
        </p:spPr>
        <p:txBody>
          <a:bodyPr wrap="square" lIns="0" tIns="0" rIns="0" bIns="0" rtlCol="0" anchor="ctr"/>
          <a:lstStyle/>
          <a:p>
            <a:pPr algn="ctr" indent="0" marL="0">
              <a:lnSpc>
                <a:spcPts val="2970"/>
              </a:lnSpc>
              <a:buNone/>
            </a:pPr>
            <a:r>
              <a:rPr lang="en-US" sz="1850" dirty="0">
                <a:solidFill>
                  <a:srgbClr val="30375F"/>
                </a:solidFill>
                <a:latin typeface="思源宋体-思源宋体-SemiBold" pitchFamily="34" charset="0"/>
                <a:ea typeface="思源宋体-思源宋体-SemiBold" pitchFamily="34" charset="-122"/>
                <a:cs typeface="思源宋体-思源宋体-SemiBold" pitchFamily="34" charset="-120"/>
              </a:rPr>
              <a:t>Open-pit mining is the main method used for extraction, which is economically viable.</a:t>
            </a:r>
            <a:endParaRPr lang="en-US" sz="1850" dirty="0"/>
          </a:p>
        </p:txBody>
      </p:sp>
      <p:sp>
        <p:nvSpPr>
          <p:cNvPr id="10" name="Text 3"/>
          <p:cNvSpPr/>
          <p:nvPr/>
        </p:nvSpPr>
        <p:spPr>
          <a:xfrm>
            <a:off x="5504688" y="4608576"/>
            <a:ext cx="3639312" cy="374904"/>
          </a:xfrm>
          <a:prstGeom prst="rect">
            <a:avLst/>
          </a:prstGeom>
          <a:noFill/>
          <a:ln/>
        </p:spPr>
        <p:txBody>
          <a:bodyPr wrap="none" lIns="0" tIns="0" rIns="0" bIns="0" rtlCol="0" anchor="ctr"/>
          <a:lstStyle/>
          <a:p>
            <a:pPr algn="ctr" indent="0" marL="0">
              <a:lnSpc>
                <a:spcPts val="2900"/>
              </a:lnSpc>
              <a:buNone/>
            </a:pPr>
            <a:r>
              <a:rPr lang="en-US" sz="2320" dirty="0">
                <a:solidFill>
                  <a:srgbClr val="30375F"/>
                </a:solidFill>
                <a:latin typeface="思源宋体-思源宋体-Bold" pitchFamily="34" charset="0"/>
                <a:ea typeface="思源宋体-思源宋体-Bold" pitchFamily="34" charset="-122"/>
                <a:cs typeface="思源宋体-思源宋体-Bold" pitchFamily="34" charset="-120"/>
              </a:rPr>
              <a:t>Geological Distribution</a:t>
            </a:r>
            <a:endParaRPr lang="en-US" sz="2320" dirty="0"/>
          </a:p>
        </p:txBody>
      </p:sp>
      <p:sp>
        <p:nvSpPr>
          <p:cNvPr id="11" name="Text 4"/>
          <p:cNvSpPr/>
          <p:nvPr/>
        </p:nvSpPr>
        <p:spPr>
          <a:xfrm>
            <a:off x="832104" y="3456432"/>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Characteristics of Phosphate Ore</a:t>
            </a:r>
            <a:endParaRPr lang="en-US" sz="4640" dirty="0"/>
          </a:p>
        </p:txBody>
      </p:sp>
      <p:sp>
        <p:nvSpPr>
          <p:cNvPr id="12" name="Text 5"/>
          <p:cNvSpPr/>
          <p:nvPr/>
        </p:nvSpPr>
        <p:spPr>
          <a:xfrm>
            <a:off x="5504688" y="5120640"/>
            <a:ext cx="3639312" cy="1517904"/>
          </a:xfrm>
          <a:prstGeom prst="rect">
            <a:avLst/>
          </a:prstGeom>
          <a:noFill/>
          <a:ln/>
        </p:spPr>
        <p:txBody>
          <a:bodyPr wrap="square" lIns="0" tIns="0" rIns="0" bIns="0" rtlCol="0" anchor="ctr"/>
          <a:lstStyle/>
          <a:p>
            <a:pPr algn="ctr" indent="0" marL="0">
              <a:lnSpc>
                <a:spcPts val="2970"/>
              </a:lnSpc>
              <a:buNone/>
            </a:pPr>
            <a:r>
              <a:rPr lang="en-US" sz="1850" dirty="0">
                <a:solidFill>
                  <a:srgbClr val="30375F"/>
                </a:solidFill>
                <a:latin typeface="思源宋体-思源宋体-SemiBold" pitchFamily="34" charset="0"/>
                <a:ea typeface="思源宋体-思源宋体-SemiBold" pitchFamily="34" charset="-122"/>
                <a:cs typeface="思源宋体-思源宋体-SemiBold" pitchFamily="34" charset="-120"/>
              </a:rPr>
              <a:t>Phosphate reserves are primarily in central and southern Jordan, like Eshidiya and Al-Azraq.</a:t>
            </a:r>
            <a:endParaRPr lang="en-US" sz="1850" dirty="0"/>
          </a:p>
        </p:txBody>
      </p:sp>
      <p:sp>
        <p:nvSpPr>
          <p:cNvPr id="13" name="Text 6"/>
          <p:cNvSpPr/>
          <p:nvPr/>
        </p:nvSpPr>
        <p:spPr>
          <a:xfrm>
            <a:off x="1097280" y="4608576"/>
            <a:ext cx="3639312" cy="740664"/>
          </a:xfrm>
          <a:prstGeom prst="rect">
            <a:avLst/>
          </a:prstGeom>
          <a:noFill/>
          <a:ln/>
        </p:spPr>
        <p:txBody>
          <a:bodyPr wrap="square" lIns="0" tIns="0" rIns="0" bIns="0" rtlCol="0" anchor="ctr"/>
          <a:lstStyle/>
          <a:p>
            <a:pPr algn="ctr" indent="0" marL="0">
              <a:lnSpc>
                <a:spcPts val="2900"/>
              </a:lnSpc>
              <a:buNone/>
            </a:pPr>
            <a:r>
              <a:rPr lang="en-US" sz="2320" dirty="0">
                <a:solidFill>
                  <a:srgbClr val="30375F"/>
                </a:solidFill>
                <a:latin typeface="思源宋体-思源宋体-Bold" pitchFamily="34" charset="0"/>
                <a:ea typeface="思源宋体-思源宋体-Bold" pitchFamily="34" charset="-122"/>
                <a:cs typeface="思源宋体-思源宋体-Bold" pitchFamily="34" charset="-120"/>
              </a:rPr>
              <a:t>Composition and Quality</a:t>
            </a:r>
            <a:endParaRPr lang="en-US" sz="232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9144000"/>
          </a:xfrm>
          <a:prstGeom prst="rect">
            <a:avLst/>
          </a:prstGeom>
        </p:spPr>
      </p:pic>
      <p:pic>
        <p:nvPicPr>
          <p:cNvPr id="3" name="Image 1" descr="preencoded.png">    </p:cNvPr>
          <p:cNvPicPr>
            <a:picLocks noChangeAspect="1"/>
          </p:cNvPicPr>
          <p:nvPr/>
        </p:nvPicPr>
        <p:blipFill>
          <a:blip r:embed="rId2"/>
          <a:stretch>
            <a:fillRect/>
          </a:stretch>
        </p:blipFill>
        <p:spPr>
          <a:xfrm>
            <a:off x="5047488" y="2807208"/>
            <a:ext cx="4544568" cy="4544568"/>
          </a:xfrm>
          <a:prstGeom prst="rect">
            <a:avLst/>
          </a:prstGeom>
        </p:spPr>
      </p:pic>
      <p:pic>
        <p:nvPicPr>
          <p:cNvPr id="4" name="Image 2" descr="preencoded.png">    </p:cNvPr>
          <p:cNvPicPr>
            <a:picLocks noChangeAspect="1"/>
          </p:cNvPicPr>
          <p:nvPr/>
        </p:nvPicPr>
        <p:blipFill>
          <a:blip r:embed="rId3"/>
          <a:stretch>
            <a:fillRect/>
          </a:stretch>
        </p:blipFill>
        <p:spPr>
          <a:xfrm>
            <a:off x="5047488" y="2807208"/>
            <a:ext cx="4544568" cy="4544568"/>
          </a:xfrm>
          <a:prstGeom prst="rect">
            <a:avLst/>
          </a:prstGeom>
        </p:spPr>
      </p:pic>
      <p:pic>
        <p:nvPicPr>
          <p:cNvPr id="5" name="Image 3" descr="preencoded.png">    </p:cNvPr>
          <p:cNvPicPr>
            <a:picLocks noChangeAspect="1"/>
          </p:cNvPicPr>
          <p:nvPr/>
        </p:nvPicPr>
        <p:blipFill>
          <a:blip r:embed="rId4"/>
          <a:stretch>
            <a:fillRect/>
          </a:stretch>
        </p:blipFill>
        <p:spPr>
          <a:xfrm>
            <a:off x="5047488" y="2807208"/>
            <a:ext cx="4544568" cy="4544568"/>
          </a:xfrm>
          <a:prstGeom prst="rect">
            <a:avLst/>
          </a:prstGeom>
        </p:spPr>
      </p:pic>
      <p:sp>
        <p:nvSpPr>
          <p:cNvPr id="6" name="Text 0"/>
          <p:cNvSpPr/>
          <p:nvPr/>
        </p:nvSpPr>
        <p:spPr>
          <a:xfrm>
            <a:off x="950976" y="3255264"/>
            <a:ext cx="3511296" cy="740664"/>
          </a:xfrm>
          <a:prstGeom prst="rect">
            <a:avLst/>
          </a:prstGeom>
          <a:noFill/>
          <a:ln/>
        </p:spPr>
        <p:txBody>
          <a:bodyPr wrap="square" lIns="0" tIns="0" rIns="0" bIns="0" rtlCol="0" anchor="ctr"/>
          <a:lstStyle/>
          <a:p>
            <a:pPr algn="r"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Enhanced Data Analysis</a:t>
            </a:r>
            <a:endParaRPr lang="en-US" sz="2320" dirty="0"/>
          </a:p>
        </p:txBody>
      </p:sp>
      <p:sp>
        <p:nvSpPr>
          <p:cNvPr id="7" name="Text 1"/>
          <p:cNvSpPr/>
          <p:nvPr/>
        </p:nvSpPr>
        <p:spPr>
          <a:xfrm>
            <a:off x="9710928" y="6336792"/>
            <a:ext cx="3986784" cy="1892808"/>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Utilizing GIS helps in managing the environmental impact of mining activities by monitoring land use changes and optimizing resource allocation.</a:t>
            </a:r>
            <a:endParaRPr lang="en-US" sz="1850" dirty="0"/>
          </a:p>
        </p:txBody>
      </p:sp>
      <p:sp>
        <p:nvSpPr>
          <p:cNvPr id="8" name="Text 2"/>
          <p:cNvSpPr/>
          <p:nvPr/>
        </p:nvSpPr>
        <p:spPr>
          <a:xfrm>
            <a:off x="9710928" y="5705856"/>
            <a:ext cx="3986784"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Resource Management</a:t>
            </a:r>
            <a:endParaRPr lang="en-US" sz="2320" dirty="0"/>
          </a:p>
        </p:txBody>
      </p:sp>
      <p:sp>
        <p:nvSpPr>
          <p:cNvPr id="9" name="Text 3"/>
          <p:cNvSpPr/>
          <p:nvPr/>
        </p:nvSpPr>
        <p:spPr>
          <a:xfrm>
            <a:off x="5669280" y="4581144"/>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1</a:t>
            </a:r>
            <a:endParaRPr lang="en-US" sz="2320" dirty="0"/>
          </a:p>
        </p:txBody>
      </p:sp>
      <p:sp>
        <p:nvSpPr>
          <p:cNvPr id="10" name="Text 4"/>
          <p:cNvSpPr/>
          <p:nvPr/>
        </p:nvSpPr>
        <p:spPr>
          <a:xfrm>
            <a:off x="832104" y="649224"/>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Importance of GIS Technology</a:t>
            </a:r>
            <a:endParaRPr lang="en-US" sz="4640" dirty="0"/>
          </a:p>
        </p:txBody>
      </p:sp>
      <p:sp>
        <p:nvSpPr>
          <p:cNvPr id="11" name="Text 5"/>
          <p:cNvSpPr/>
          <p:nvPr/>
        </p:nvSpPr>
        <p:spPr>
          <a:xfrm>
            <a:off x="950976" y="4251960"/>
            <a:ext cx="3511296" cy="2642616"/>
          </a:xfrm>
          <a:prstGeom prst="rect">
            <a:avLst/>
          </a:prstGeom>
          <a:noFill/>
          <a:ln/>
        </p:spPr>
        <p:txBody>
          <a:bodyPr wrap="square" lIns="0" tIns="0" rIns="0" bIns="0" rtlCol="0" anchor="ctr"/>
          <a:lstStyle/>
          <a:p>
            <a:pPr algn="r"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GIS technology allows for better data collection and analysis, enabling the identification of potential phosphate deposits with greater accuracy and efficiency.</a:t>
            </a:r>
            <a:endParaRPr lang="en-US" sz="1850" dirty="0"/>
          </a:p>
        </p:txBody>
      </p:sp>
      <p:sp>
        <p:nvSpPr>
          <p:cNvPr id="12" name="Text 6"/>
          <p:cNvSpPr/>
          <p:nvPr/>
        </p:nvSpPr>
        <p:spPr>
          <a:xfrm>
            <a:off x="7781544" y="6355080"/>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3</a:t>
            </a:r>
            <a:endParaRPr lang="en-US" sz="2320" dirty="0"/>
          </a:p>
        </p:txBody>
      </p:sp>
      <p:sp>
        <p:nvSpPr>
          <p:cNvPr id="13" name="Text 7"/>
          <p:cNvSpPr/>
          <p:nvPr/>
        </p:nvSpPr>
        <p:spPr>
          <a:xfrm>
            <a:off x="8257032" y="3639312"/>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2</a:t>
            </a:r>
            <a:endParaRPr lang="en-US" sz="2320" dirty="0"/>
          </a:p>
        </p:txBody>
      </p:sp>
      <p:sp>
        <p:nvSpPr>
          <p:cNvPr id="14" name="Text 8"/>
          <p:cNvSpPr/>
          <p:nvPr/>
        </p:nvSpPr>
        <p:spPr>
          <a:xfrm>
            <a:off x="9710928" y="1920240"/>
            <a:ext cx="3986784"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Improved Mapping</a:t>
            </a:r>
            <a:endParaRPr lang="en-US" sz="2320" dirty="0"/>
          </a:p>
        </p:txBody>
      </p:sp>
      <p:sp>
        <p:nvSpPr>
          <p:cNvPr id="15" name="Text 9"/>
          <p:cNvSpPr/>
          <p:nvPr/>
        </p:nvSpPr>
        <p:spPr>
          <a:xfrm>
            <a:off x="9710928" y="2560320"/>
            <a:ext cx="3986784" cy="2267712"/>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GIS provides detailed mapping capabilities that help visualize the spatial distribution of phosphate resources, aiding in strategic planning for mining operations.</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pic>
        <p:nvPicPr>
          <p:cNvPr id="4" name="Image 2" descr="preencoded.png">    </p:cNvPr>
          <p:cNvPicPr>
            <a:picLocks noChangeAspect="1"/>
          </p:cNvPicPr>
          <p:nvPr/>
        </p:nvPicPr>
        <p:blipFill>
          <a:blip r:embed="rId3"/>
          <a:stretch>
            <a:fillRect/>
          </a:stretch>
        </p:blipFill>
        <p:spPr>
          <a:xfrm>
            <a:off x="5257800" y="2816352"/>
            <a:ext cx="457200" cy="493776"/>
          </a:xfrm>
          <a:prstGeom prst="rect">
            <a:avLst/>
          </a:prstGeom>
        </p:spPr>
      </p:pic>
      <p:pic>
        <p:nvPicPr>
          <p:cNvPr id="5" name="Image 3" descr="preencoded.png">    </p:cNvPr>
          <p:cNvPicPr>
            <a:picLocks noChangeAspect="1"/>
          </p:cNvPicPr>
          <p:nvPr/>
        </p:nvPicPr>
        <p:blipFill>
          <a:blip r:embed="rId4"/>
          <a:stretch>
            <a:fillRect/>
          </a:stretch>
        </p:blipFill>
        <p:spPr>
          <a:xfrm>
            <a:off x="9683496" y="2816352"/>
            <a:ext cx="457200" cy="493776"/>
          </a:xfrm>
          <a:prstGeom prst="rect">
            <a:avLst/>
          </a:prstGeom>
        </p:spPr>
      </p:pic>
      <p:pic>
        <p:nvPicPr>
          <p:cNvPr id="6" name="Image 4" descr="preencoded.png">    </p:cNvPr>
          <p:cNvPicPr>
            <a:picLocks noChangeAspect="1"/>
          </p:cNvPicPr>
          <p:nvPr/>
        </p:nvPicPr>
        <p:blipFill>
          <a:blip r:embed="rId5"/>
          <a:stretch>
            <a:fillRect/>
          </a:stretch>
        </p:blipFill>
        <p:spPr>
          <a:xfrm>
            <a:off x="841248" y="2816352"/>
            <a:ext cx="457200" cy="493776"/>
          </a:xfrm>
          <a:prstGeom prst="rect">
            <a:avLst/>
          </a:prstGeom>
        </p:spPr>
      </p:pic>
      <p:sp>
        <p:nvSpPr>
          <p:cNvPr id="7" name="Text 0"/>
          <p:cNvSpPr/>
          <p:nvPr/>
        </p:nvSpPr>
        <p:spPr>
          <a:xfrm>
            <a:off x="1609344" y="3364992"/>
            <a:ext cx="3337560" cy="2267712"/>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GIS assists in evaluating multiple sites for phosphate exploration, considering factors like geology, accessibility, and environmental regulations.</a:t>
            </a:r>
            <a:endParaRPr lang="en-US" sz="1850" dirty="0"/>
          </a:p>
        </p:txBody>
      </p:sp>
      <p:sp>
        <p:nvSpPr>
          <p:cNvPr id="8" name="Text 1"/>
          <p:cNvSpPr/>
          <p:nvPr/>
        </p:nvSpPr>
        <p:spPr>
          <a:xfrm>
            <a:off x="832104" y="1572768"/>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Applications of GIS in Exploration</a:t>
            </a:r>
            <a:endParaRPr lang="en-US" sz="4640" dirty="0"/>
          </a:p>
        </p:txBody>
      </p:sp>
      <p:sp>
        <p:nvSpPr>
          <p:cNvPr id="9" name="Text 2"/>
          <p:cNvSpPr/>
          <p:nvPr/>
        </p:nvSpPr>
        <p:spPr>
          <a:xfrm>
            <a:off x="5422392" y="2843784"/>
            <a:ext cx="173736" cy="438912"/>
          </a:xfrm>
          <a:prstGeom prst="rect">
            <a:avLst/>
          </a:prstGeom>
          <a:noFill/>
          <a:ln/>
        </p:spPr>
        <p:txBody>
          <a:bodyPr wrap="none" lIns="0" tIns="0" rIns="0" bIns="0" rtlCol="0" anchor="ctr"/>
          <a:lstStyle/>
          <a:p>
            <a:pPr algn="ctr"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2</a:t>
            </a:r>
            <a:endParaRPr lang="en-US" sz="2320" dirty="0"/>
          </a:p>
        </p:txBody>
      </p:sp>
      <p:sp>
        <p:nvSpPr>
          <p:cNvPr id="10" name="Text 3"/>
          <p:cNvSpPr/>
          <p:nvPr/>
        </p:nvSpPr>
        <p:spPr>
          <a:xfrm>
            <a:off x="9848088" y="2843784"/>
            <a:ext cx="173736" cy="438912"/>
          </a:xfrm>
          <a:prstGeom prst="rect">
            <a:avLst/>
          </a:prstGeom>
          <a:noFill/>
          <a:ln/>
        </p:spPr>
        <p:txBody>
          <a:bodyPr wrap="none" lIns="0" tIns="0" rIns="0" bIns="0" rtlCol="0" anchor="ctr"/>
          <a:lstStyle/>
          <a:p>
            <a:pPr algn="ctr"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3</a:t>
            </a:r>
            <a:endParaRPr lang="en-US" sz="2320" dirty="0"/>
          </a:p>
        </p:txBody>
      </p:sp>
      <p:sp>
        <p:nvSpPr>
          <p:cNvPr id="11" name="Text 4"/>
          <p:cNvSpPr/>
          <p:nvPr/>
        </p:nvSpPr>
        <p:spPr>
          <a:xfrm>
            <a:off x="10460736" y="2852928"/>
            <a:ext cx="3337560" cy="740664"/>
          </a:xfrm>
          <a:prstGeom prst="rect">
            <a:avLst/>
          </a:prstGeom>
          <a:noFill/>
          <a:ln/>
        </p:spPr>
        <p:txBody>
          <a:bodyPr wrap="squar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Integration with Remote Sensing</a:t>
            </a:r>
            <a:endParaRPr lang="en-US" sz="2320" dirty="0"/>
          </a:p>
        </p:txBody>
      </p:sp>
      <p:sp>
        <p:nvSpPr>
          <p:cNvPr id="12" name="Text 5"/>
          <p:cNvSpPr/>
          <p:nvPr/>
        </p:nvSpPr>
        <p:spPr>
          <a:xfrm>
            <a:off x="996696" y="2843784"/>
            <a:ext cx="173736" cy="438912"/>
          </a:xfrm>
          <a:prstGeom prst="rect">
            <a:avLst/>
          </a:prstGeom>
          <a:noFill/>
          <a:ln/>
        </p:spPr>
        <p:txBody>
          <a:bodyPr wrap="none" lIns="0" tIns="0" rIns="0" bIns="0" rtlCol="0" anchor="ctr"/>
          <a:lstStyle/>
          <a:p>
            <a:pPr algn="ctr"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1</a:t>
            </a:r>
            <a:endParaRPr lang="en-US" sz="2320" dirty="0"/>
          </a:p>
        </p:txBody>
      </p:sp>
      <p:sp>
        <p:nvSpPr>
          <p:cNvPr id="13" name="Text 6"/>
          <p:cNvSpPr/>
          <p:nvPr/>
        </p:nvSpPr>
        <p:spPr>
          <a:xfrm>
            <a:off x="10460736" y="3739896"/>
            <a:ext cx="3337560" cy="2642616"/>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Combining GIS with remote sensing data enhances exploration efforts by providing real-time information about land cover and geological features.</a:t>
            </a:r>
            <a:endParaRPr lang="en-US" sz="1850" dirty="0"/>
          </a:p>
        </p:txBody>
      </p:sp>
      <p:sp>
        <p:nvSpPr>
          <p:cNvPr id="14" name="Text 7"/>
          <p:cNvSpPr/>
          <p:nvPr/>
        </p:nvSpPr>
        <p:spPr>
          <a:xfrm>
            <a:off x="1609344" y="2852928"/>
            <a:ext cx="3337560"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Site Selection</a:t>
            </a:r>
            <a:endParaRPr lang="en-US" sz="2320" dirty="0"/>
          </a:p>
        </p:txBody>
      </p:sp>
      <p:sp>
        <p:nvSpPr>
          <p:cNvPr id="15" name="Text 8"/>
          <p:cNvSpPr/>
          <p:nvPr/>
        </p:nvSpPr>
        <p:spPr>
          <a:xfrm>
            <a:off x="6035040" y="2852928"/>
            <a:ext cx="3337560"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Risk Assessment</a:t>
            </a:r>
            <a:endParaRPr lang="en-US" sz="2320" dirty="0"/>
          </a:p>
        </p:txBody>
      </p:sp>
      <p:sp>
        <p:nvSpPr>
          <p:cNvPr id="16" name="Text 9"/>
          <p:cNvSpPr/>
          <p:nvPr/>
        </p:nvSpPr>
        <p:spPr>
          <a:xfrm>
            <a:off x="6035040" y="3364992"/>
            <a:ext cx="3337560" cy="3026664"/>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The technology enables the assessment of potential risks associated with mining, such as land degradation and water resource depletion, allowing for proactive mitigation strategies.</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sp>
        <p:nvSpPr>
          <p:cNvPr id="4" name="Text 0"/>
          <p:cNvSpPr/>
          <p:nvPr/>
        </p:nvSpPr>
        <p:spPr>
          <a:xfrm>
            <a:off x="1078992" y="3794760"/>
            <a:ext cx="3831336" cy="1892808"/>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GIS can streamline mining operations by improving logistics, reducing costs, and increasing overall efficiency in phosphate extraction.</a:t>
            </a:r>
            <a:endParaRPr lang="en-US" sz="1850" dirty="0"/>
          </a:p>
        </p:txBody>
      </p:sp>
      <p:sp>
        <p:nvSpPr>
          <p:cNvPr id="5" name="Text 1"/>
          <p:cNvSpPr/>
          <p:nvPr/>
        </p:nvSpPr>
        <p:spPr>
          <a:xfrm>
            <a:off x="1078992" y="2916936"/>
            <a:ext cx="3831336" cy="740664"/>
          </a:xfrm>
          <a:prstGeom prst="rect">
            <a:avLst/>
          </a:prstGeom>
          <a:noFill/>
          <a:ln/>
        </p:spPr>
        <p:txBody>
          <a:bodyPr wrap="squar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Optimizing Mining Operations</a:t>
            </a:r>
            <a:endParaRPr lang="en-US" sz="2320" dirty="0"/>
          </a:p>
        </p:txBody>
      </p:sp>
      <p:sp>
        <p:nvSpPr>
          <p:cNvPr id="6" name="Text 2"/>
          <p:cNvSpPr/>
          <p:nvPr/>
        </p:nvSpPr>
        <p:spPr>
          <a:xfrm>
            <a:off x="5404104" y="3794760"/>
            <a:ext cx="3831336" cy="2267712"/>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Implementing GIS allows for continuous monitoring of production trends, enabling companies to adapt strategies based on real-time data analysis.</a:t>
            </a:r>
            <a:endParaRPr lang="en-US" sz="1850" dirty="0"/>
          </a:p>
        </p:txBody>
      </p:sp>
      <p:sp>
        <p:nvSpPr>
          <p:cNvPr id="7" name="Text 3"/>
          <p:cNvSpPr/>
          <p:nvPr/>
        </p:nvSpPr>
        <p:spPr>
          <a:xfrm>
            <a:off x="5404104" y="2916936"/>
            <a:ext cx="3831336" cy="740664"/>
          </a:xfrm>
          <a:prstGeom prst="rect">
            <a:avLst/>
          </a:prstGeom>
          <a:noFill/>
          <a:ln/>
        </p:spPr>
        <p:txBody>
          <a:bodyPr wrap="squar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Monitoring Production Trends</a:t>
            </a:r>
            <a:endParaRPr lang="en-US" sz="2320" dirty="0"/>
          </a:p>
        </p:txBody>
      </p:sp>
      <p:sp>
        <p:nvSpPr>
          <p:cNvPr id="8" name="Text 4"/>
          <p:cNvSpPr/>
          <p:nvPr/>
        </p:nvSpPr>
        <p:spPr>
          <a:xfrm>
            <a:off x="832104" y="1773936"/>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Increasing Production Capacity</a:t>
            </a:r>
            <a:endParaRPr lang="en-US" sz="4640" dirty="0"/>
          </a:p>
        </p:txBody>
      </p:sp>
      <p:sp>
        <p:nvSpPr>
          <p:cNvPr id="9" name="Text 5"/>
          <p:cNvSpPr/>
          <p:nvPr/>
        </p:nvSpPr>
        <p:spPr>
          <a:xfrm>
            <a:off x="9729216" y="3419856"/>
            <a:ext cx="3831336" cy="2642616"/>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GIS supports sustainable mining practices by helping companies identify and implement methods that minimize environmental impact while maximizing productivity.</a:t>
            </a:r>
            <a:endParaRPr lang="en-US" sz="1850" dirty="0"/>
          </a:p>
        </p:txBody>
      </p:sp>
      <p:sp>
        <p:nvSpPr>
          <p:cNvPr id="10" name="Text 6"/>
          <p:cNvSpPr/>
          <p:nvPr/>
        </p:nvSpPr>
        <p:spPr>
          <a:xfrm>
            <a:off x="9729216" y="2916936"/>
            <a:ext cx="3831336"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Sustainability Practices</a:t>
            </a:r>
            <a:endParaRPr lang="en-US" sz="232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10899648"/>
          </a:xfrm>
          <a:prstGeom prst="rect">
            <a:avLst/>
          </a:prstGeom>
        </p:spPr>
      </p:pic>
      <p:pic>
        <p:nvPicPr>
          <p:cNvPr id="3" name="Image 1" descr="preencoded.png">    </p:cNvPr>
          <p:cNvPicPr>
            <a:picLocks noChangeAspect="1"/>
          </p:cNvPicPr>
          <p:nvPr/>
        </p:nvPicPr>
        <p:blipFill>
          <a:blip r:embed="rId2"/>
          <a:stretch>
            <a:fillRect/>
          </a:stretch>
        </p:blipFill>
        <p:spPr>
          <a:xfrm>
            <a:off x="5047488" y="4745736"/>
            <a:ext cx="4544568" cy="4544568"/>
          </a:xfrm>
          <a:prstGeom prst="rect">
            <a:avLst/>
          </a:prstGeom>
        </p:spPr>
      </p:pic>
      <p:pic>
        <p:nvPicPr>
          <p:cNvPr id="4" name="Image 2" descr="preencoded.png">    </p:cNvPr>
          <p:cNvPicPr>
            <a:picLocks noChangeAspect="1"/>
          </p:cNvPicPr>
          <p:nvPr/>
        </p:nvPicPr>
        <p:blipFill>
          <a:blip r:embed="rId3"/>
          <a:stretch>
            <a:fillRect/>
          </a:stretch>
        </p:blipFill>
        <p:spPr>
          <a:xfrm>
            <a:off x="5047488" y="4745736"/>
            <a:ext cx="4544568" cy="4544568"/>
          </a:xfrm>
          <a:prstGeom prst="rect">
            <a:avLst/>
          </a:prstGeom>
        </p:spPr>
      </p:pic>
      <p:pic>
        <p:nvPicPr>
          <p:cNvPr id="5" name="Image 3" descr="preencoded.png">    </p:cNvPr>
          <p:cNvPicPr>
            <a:picLocks noChangeAspect="1"/>
          </p:cNvPicPr>
          <p:nvPr/>
        </p:nvPicPr>
        <p:blipFill>
          <a:blip r:embed="rId4"/>
          <a:stretch>
            <a:fillRect/>
          </a:stretch>
        </p:blipFill>
        <p:spPr>
          <a:xfrm>
            <a:off x="5047488" y="4745736"/>
            <a:ext cx="4544568" cy="4544568"/>
          </a:xfrm>
          <a:prstGeom prst="rect">
            <a:avLst/>
          </a:prstGeom>
        </p:spPr>
      </p:pic>
      <p:pic>
        <p:nvPicPr>
          <p:cNvPr id="6" name="Image 4" descr="preencoded.png">    </p:cNvPr>
          <p:cNvPicPr>
            <a:picLocks noChangeAspect="1"/>
          </p:cNvPicPr>
          <p:nvPr/>
        </p:nvPicPr>
        <p:blipFill>
          <a:blip r:embed="rId5"/>
          <a:stretch>
            <a:fillRect/>
          </a:stretch>
        </p:blipFill>
        <p:spPr>
          <a:xfrm>
            <a:off x="7827264" y="8321040"/>
            <a:ext cx="1188720" cy="1188720"/>
          </a:xfrm>
          <a:prstGeom prst="rect">
            <a:avLst/>
          </a:prstGeom>
        </p:spPr>
      </p:pic>
      <p:pic>
        <p:nvPicPr>
          <p:cNvPr id="7" name="Image 5" descr="preencoded.png">    </p:cNvPr>
          <p:cNvPicPr>
            <a:picLocks noChangeAspect="1"/>
          </p:cNvPicPr>
          <p:nvPr/>
        </p:nvPicPr>
        <p:blipFill>
          <a:blip r:embed="rId6"/>
          <a:stretch>
            <a:fillRect/>
          </a:stretch>
        </p:blipFill>
        <p:spPr>
          <a:xfrm>
            <a:off x="4544568" y="6428232"/>
            <a:ext cx="1188720" cy="1188720"/>
          </a:xfrm>
          <a:prstGeom prst="rect">
            <a:avLst/>
          </a:prstGeom>
        </p:spPr>
      </p:pic>
      <p:pic>
        <p:nvPicPr>
          <p:cNvPr id="8" name="Image 6" descr="preencoded.png">    </p:cNvPr>
          <p:cNvPicPr>
            <a:picLocks noChangeAspect="1"/>
          </p:cNvPicPr>
          <p:nvPr/>
        </p:nvPicPr>
        <p:blipFill>
          <a:blip r:embed="rId7"/>
          <a:stretch>
            <a:fillRect/>
          </a:stretch>
        </p:blipFill>
        <p:spPr>
          <a:xfrm>
            <a:off x="7827264" y="4535424"/>
            <a:ext cx="1188720" cy="1188720"/>
          </a:xfrm>
          <a:prstGeom prst="rect">
            <a:avLst/>
          </a:prstGeom>
        </p:spPr>
      </p:pic>
      <p:sp>
        <p:nvSpPr>
          <p:cNvPr id="9" name="Text 0"/>
          <p:cNvSpPr/>
          <p:nvPr/>
        </p:nvSpPr>
        <p:spPr>
          <a:xfrm>
            <a:off x="8330184" y="8695944"/>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3</a:t>
            </a:r>
            <a:endParaRPr lang="en-US" sz="2320" dirty="0"/>
          </a:p>
        </p:txBody>
      </p:sp>
      <p:sp>
        <p:nvSpPr>
          <p:cNvPr id="10" name="Text 1"/>
          <p:cNvSpPr/>
          <p:nvPr/>
        </p:nvSpPr>
        <p:spPr>
          <a:xfrm>
            <a:off x="950976" y="5385816"/>
            <a:ext cx="3511296" cy="740664"/>
          </a:xfrm>
          <a:prstGeom prst="rect">
            <a:avLst/>
          </a:prstGeom>
          <a:noFill/>
          <a:ln/>
        </p:spPr>
        <p:txBody>
          <a:bodyPr wrap="square" lIns="0" tIns="0" rIns="0" bIns="0" rtlCol="0" anchor="ctr"/>
          <a:lstStyle/>
          <a:p>
            <a:pPr algn="r"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Data Quality and Availability</a:t>
            </a:r>
            <a:endParaRPr lang="en-US" sz="2320" dirty="0"/>
          </a:p>
        </p:txBody>
      </p:sp>
      <p:sp>
        <p:nvSpPr>
          <p:cNvPr id="11" name="Text 2"/>
          <p:cNvSpPr/>
          <p:nvPr/>
        </p:nvSpPr>
        <p:spPr>
          <a:xfrm>
            <a:off x="950976" y="6391656"/>
            <a:ext cx="3511296" cy="2267712"/>
          </a:xfrm>
          <a:prstGeom prst="rect">
            <a:avLst/>
          </a:prstGeom>
          <a:noFill/>
          <a:ln/>
        </p:spPr>
        <p:txBody>
          <a:bodyPr wrap="square" lIns="0" tIns="0" rIns="0" bIns="0" rtlCol="0" anchor="ctr"/>
          <a:lstStyle/>
          <a:p>
            <a:pPr algn="r"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The effectiveness of GIS in phosphate exploration relies heavily on the availability of high-quality and comprehensive geological data.</a:t>
            </a:r>
            <a:endParaRPr lang="en-US" sz="1850" dirty="0"/>
          </a:p>
        </p:txBody>
      </p:sp>
      <p:sp>
        <p:nvSpPr>
          <p:cNvPr id="12" name="Text 3"/>
          <p:cNvSpPr/>
          <p:nvPr/>
        </p:nvSpPr>
        <p:spPr>
          <a:xfrm>
            <a:off x="5047488" y="6803136"/>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1</a:t>
            </a:r>
            <a:endParaRPr lang="en-US" sz="2320" dirty="0"/>
          </a:p>
        </p:txBody>
      </p:sp>
      <p:sp>
        <p:nvSpPr>
          <p:cNvPr id="13" name="Text 4"/>
          <p:cNvSpPr/>
          <p:nvPr/>
        </p:nvSpPr>
        <p:spPr>
          <a:xfrm>
            <a:off x="8330184" y="4910328"/>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2</a:t>
            </a:r>
            <a:endParaRPr lang="en-US" sz="2320" dirty="0"/>
          </a:p>
        </p:txBody>
      </p:sp>
      <p:sp>
        <p:nvSpPr>
          <p:cNvPr id="14" name="Text 5"/>
          <p:cNvSpPr/>
          <p:nvPr/>
        </p:nvSpPr>
        <p:spPr>
          <a:xfrm>
            <a:off x="9710928" y="4690872"/>
            <a:ext cx="3986784" cy="1892808"/>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Implementing GIS technology requires significant investment in training and infrastructure, which may pose a challenge for smaller mining companies.</a:t>
            </a:r>
            <a:endParaRPr lang="en-US" sz="1850" dirty="0"/>
          </a:p>
        </p:txBody>
      </p:sp>
      <p:sp>
        <p:nvSpPr>
          <p:cNvPr id="15" name="Text 6"/>
          <p:cNvSpPr/>
          <p:nvPr/>
        </p:nvSpPr>
        <p:spPr>
          <a:xfrm>
            <a:off x="832104" y="2395728"/>
            <a:ext cx="12984480" cy="1133856"/>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GIS technology plays a crucial role in phosphate exploration but faces various challenges that need addressing. These include the necessity for high-quality data, the investment required for technology adoption, and adherence to regulatory frameworks.</a:t>
            </a:r>
            <a:endParaRPr lang="en-US" sz="1850" dirty="0"/>
          </a:p>
        </p:txBody>
      </p:sp>
      <p:sp>
        <p:nvSpPr>
          <p:cNvPr id="16" name="Text 7"/>
          <p:cNvSpPr/>
          <p:nvPr/>
        </p:nvSpPr>
        <p:spPr>
          <a:xfrm>
            <a:off x="9710928" y="7461504"/>
            <a:ext cx="3986784"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Regulatory Compliance</a:t>
            </a:r>
            <a:endParaRPr lang="en-US" sz="2320" dirty="0"/>
          </a:p>
        </p:txBody>
      </p:sp>
      <p:sp>
        <p:nvSpPr>
          <p:cNvPr id="17" name="Text 8"/>
          <p:cNvSpPr/>
          <p:nvPr/>
        </p:nvSpPr>
        <p:spPr>
          <a:xfrm>
            <a:off x="9710928" y="8101584"/>
            <a:ext cx="3986784" cy="1892808"/>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Mining operations must navigate complex regulatory frameworks, and GIS can assist in ensuring compliance with environmental and safety regulations.</a:t>
            </a:r>
            <a:endParaRPr lang="en-US" sz="1850" dirty="0"/>
          </a:p>
        </p:txBody>
      </p:sp>
      <p:sp>
        <p:nvSpPr>
          <p:cNvPr id="18" name="Text 9"/>
          <p:cNvSpPr/>
          <p:nvPr/>
        </p:nvSpPr>
        <p:spPr>
          <a:xfrm>
            <a:off x="9710928" y="4059936"/>
            <a:ext cx="3986784"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Technological Investment</a:t>
            </a:r>
            <a:endParaRPr lang="en-US" sz="2320" dirty="0"/>
          </a:p>
        </p:txBody>
      </p:sp>
      <p:sp>
        <p:nvSpPr>
          <p:cNvPr id="19" name="Text 10"/>
          <p:cNvSpPr/>
          <p:nvPr/>
        </p:nvSpPr>
        <p:spPr>
          <a:xfrm>
            <a:off x="832104" y="649224"/>
            <a:ext cx="12984480" cy="1481328"/>
          </a:xfrm>
          <a:prstGeom prst="rect">
            <a:avLst/>
          </a:prstGeom>
          <a:noFill/>
          <a:ln/>
        </p:spPr>
        <p:txBody>
          <a:bodyPr wrap="squar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Challenges and Considerations in GIS for Phosphate Exploration</a:t>
            </a:r>
            <a:endParaRPr lang="en-US" sz="464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476488"/>
          </a:xfrm>
          <a:prstGeom prst="rect">
            <a:avLst/>
          </a:prstGeom>
        </p:spPr>
      </p:pic>
      <p:pic>
        <p:nvPicPr>
          <p:cNvPr id="3" name="Image 1" descr="preencoded.png">    </p:cNvPr>
          <p:cNvPicPr>
            <a:picLocks noChangeAspect="1"/>
          </p:cNvPicPr>
          <p:nvPr/>
        </p:nvPicPr>
        <p:blipFill>
          <a:blip r:embed="rId2"/>
          <a:stretch>
            <a:fillRect/>
          </a:stretch>
        </p:blipFill>
        <p:spPr>
          <a:xfrm>
            <a:off x="960120" y="1792224"/>
            <a:ext cx="3831336" cy="2532888"/>
          </a:xfrm>
          <a:prstGeom prst="rect">
            <a:avLst/>
          </a:prstGeom>
        </p:spPr>
      </p:pic>
      <p:pic>
        <p:nvPicPr>
          <p:cNvPr id="4" name="Image 2" descr="preencoded.png">    </p:cNvPr>
          <p:cNvPicPr>
            <a:picLocks noChangeAspect="1"/>
          </p:cNvPicPr>
          <p:nvPr/>
        </p:nvPicPr>
        <p:blipFill>
          <a:blip r:embed="rId3"/>
          <a:stretch>
            <a:fillRect/>
          </a:stretch>
        </p:blipFill>
        <p:spPr>
          <a:xfrm>
            <a:off x="9848088" y="1792224"/>
            <a:ext cx="3831336" cy="2532888"/>
          </a:xfrm>
          <a:prstGeom prst="rect">
            <a:avLst/>
          </a:prstGeom>
        </p:spPr>
      </p:pic>
      <p:pic>
        <p:nvPicPr>
          <p:cNvPr id="5" name="Image 3" descr="preencoded.png">    </p:cNvPr>
          <p:cNvPicPr>
            <a:picLocks noChangeAspect="1"/>
          </p:cNvPicPr>
          <p:nvPr/>
        </p:nvPicPr>
        <p:blipFill>
          <a:blip r:embed="rId4"/>
          <a:stretch>
            <a:fillRect/>
          </a:stretch>
        </p:blipFill>
        <p:spPr>
          <a:xfrm>
            <a:off x="5404104" y="1792224"/>
            <a:ext cx="3831336" cy="2532888"/>
          </a:xfrm>
          <a:prstGeom prst="rect">
            <a:avLst/>
          </a:prstGeom>
        </p:spPr>
      </p:pic>
      <p:sp>
        <p:nvSpPr>
          <p:cNvPr id="6" name="Text 0"/>
          <p:cNvSpPr/>
          <p:nvPr/>
        </p:nvSpPr>
        <p:spPr>
          <a:xfrm>
            <a:off x="960120" y="5431536"/>
            <a:ext cx="3831336" cy="2267712"/>
          </a:xfrm>
          <a:prstGeom prst="rect">
            <a:avLst/>
          </a:prstGeom>
          <a:noFill/>
          <a:ln/>
        </p:spPr>
        <p:txBody>
          <a:bodyPr wrap="square" lIns="0" tIns="0" rIns="0" bIns="0" rtlCol="0" anchor="ctr"/>
          <a:lstStyle/>
          <a:p>
            <a:pPr algn="ctr"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Ongoing advancements in GIS technology, such as machine learning and artificial intelligence, promise to further enhance exploration efficiency and accuracy.</a:t>
            </a:r>
            <a:endParaRPr lang="en-US" sz="1850" dirty="0"/>
          </a:p>
        </p:txBody>
      </p:sp>
      <p:sp>
        <p:nvSpPr>
          <p:cNvPr id="7" name="Text 1"/>
          <p:cNvSpPr/>
          <p:nvPr/>
        </p:nvSpPr>
        <p:spPr>
          <a:xfrm>
            <a:off x="960120" y="4544568"/>
            <a:ext cx="3831336" cy="740664"/>
          </a:xfrm>
          <a:prstGeom prst="rect">
            <a:avLst/>
          </a:prstGeom>
          <a:noFill/>
          <a:ln/>
        </p:spPr>
        <p:txBody>
          <a:bodyPr wrap="square" lIns="0" tIns="0" rIns="0" bIns="0" rtlCol="0" anchor="ctr"/>
          <a:lstStyle/>
          <a:p>
            <a:pPr algn="ctr"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Advancements in GIS Technology</a:t>
            </a:r>
            <a:endParaRPr lang="en-US" sz="2320" dirty="0"/>
          </a:p>
        </p:txBody>
      </p:sp>
      <p:sp>
        <p:nvSpPr>
          <p:cNvPr id="8" name="Text 2"/>
          <p:cNvSpPr/>
          <p:nvPr/>
        </p:nvSpPr>
        <p:spPr>
          <a:xfrm>
            <a:off x="9848088" y="5056632"/>
            <a:ext cx="3831336" cy="2267712"/>
          </a:xfrm>
          <a:prstGeom prst="rect">
            <a:avLst/>
          </a:prstGeom>
          <a:noFill/>
          <a:ln/>
        </p:spPr>
        <p:txBody>
          <a:bodyPr wrap="square" lIns="0" tIns="0" rIns="0" bIns="0" rtlCol="0" anchor="ctr"/>
          <a:lstStyle/>
          <a:p>
            <a:pPr algn="ctr"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As global demand for phosphate fertilizers increases, leveraging GIS technology will be crucial for Jordan to maintain a competitive edge in the international market.</a:t>
            </a:r>
            <a:endParaRPr lang="en-US" sz="1850" dirty="0"/>
          </a:p>
        </p:txBody>
      </p:sp>
      <p:sp>
        <p:nvSpPr>
          <p:cNvPr id="9" name="Text 3"/>
          <p:cNvSpPr/>
          <p:nvPr/>
        </p:nvSpPr>
        <p:spPr>
          <a:xfrm>
            <a:off x="9848088" y="4544568"/>
            <a:ext cx="3831336" cy="374904"/>
          </a:xfrm>
          <a:prstGeom prst="rect">
            <a:avLst/>
          </a:prstGeom>
          <a:noFill/>
          <a:ln/>
        </p:spPr>
        <p:txBody>
          <a:bodyPr wrap="none" lIns="0" tIns="0" rIns="0" bIns="0" rtlCol="0" anchor="ctr"/>
          <a:lstStyle/>
          <a:p>
            <a:pPr algn="ctr"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Global Market Trends</a:t>
            </a:r>
            <a:endParaRPr lang="en-US" sz="2320" dirty="0"/>
          </a:p>
        </p:txBody>
      </p:sp>
      <p:sp>
        <p:nvSpPr>
          <p:cNvPr id="10" name="Text 4"/>
          <p:cNvSpPr/>
          <p:nvPr/>
        </p:nvSpPr>
        <p:spPr>
          <a:xfrm>
            <a:off x="5404104" y="4544568"/>
            <a:ext cx="3831336" cy="740664"/>
          </a:xfrm>
          <a:prstGeom prst="rect">
            <a:avLst/>
          </a:prstGeom>
          <a:noFill/>
          <a:ln/>
        </p:spPr>
        <p:txBody>
          <a:bodyPr wrap="square" lIns="0" tIns="0" rIns="0" bIns="0" rtlCol="0" anchor="ctr"/>
          <a:lstStyle/>
          <a:p>
            <a:pPr algn="ctr"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Collaboration Opportunities</a:t>
            </a:r>
            <a:endParaRPr lang="en-US" sz="2320" dirty="0"/>
          </a:p>
        </p:txBody>
      </p:sp>
      <p:sp>
        <p:nvSpPr>
          <p:cNvPr id="11" name="Text 5"/>
          <p:cNvSpPr/>
          <p:nvPr/>
        </p:nvSpPr>
        <p:spPr>
          <a:xfrm>
            <a:off x="832104" y="649224"/>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Future Prospects in GIS Technology</a:t>
            </a:r>
            <a:endParaRPr lang="en-US" sz="4640" dirty="0"/>
          </a:p>
        </p:txBody>
      </p:sp>
      <p:sp>
        <p:nvSpPr>
          <p:cNvPr id="12" name="Text 6"/>
          <p:cNvSpPr/>
          <p:nvPr/>
        </p:nvSpPr>
        <p:spPr>
          <a:xfrm>
            <a:off x="5404104" y="5431536"/>
            <a:ext cx="3831336" cy="2267712"/>
          </a:xfrm>
          <a:prstGeom prst="rect">
            <a:avLst/>
          </a:prstGeom>
          <a:noFill/>
          <a:ln/>
        </p:spPr>
        <p:txBody>
          <a:bodyPr wrap="square" lIns="0" tIns="0" rIns="0" bIns="0" rtlCol="0" anchor="ctr"/>
          <a:lstStyle/>
          <a:p>
            <a:pPr algn="ctr"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Partnerships between government, academia, and industry can foster innovation in phosphate exploration and production through shared GIS resources.</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sp>
        <p:nvSpPr>
          <p:cNvPr id="4" name="Text 0"/>
          <p:cNvSpPr/>
          <p:nvPr/>
        </p:nvSpPr>
        <p:spPr>
          <a:xfrm>
            <a:off x="9729216" y="3099816"/>
            <a:ext cx="3831336"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Future Investments</a:t>
            </a:r>
            <a:endParaRPr lang="en-US" sz="2320" dirty="0"/>
          </a:p>
        </p:txBody>
      </p:sp>
      <p:sp>
        <p:nvSpPr>
          <p:cNvPr id="5" name="Text 1"/>
          <p:cNvSpPr/>
          <p:nvPr/>
        </p:nvSpPr>
        <p:spPr>
          <a:xfrm>
            <a:off x="5404104" y="3099816"/>
            <a:ext cx="3831336" cy="740664"/>
          </a:xfrm>
          <a:prstGeom prst="rect">
            <a:avLst/>
          </a:prstGeom>
          <a:noFill/>
          <a:ln/>
        </p:spPr>
        <p:txBody>
          <a:bodyPr wrap="squar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Sustainable Development</a:t>
            </a:r>
            <a:endParaRPr lang="en-US" sz="2320" dirty="0"/>
          </a:p>
        </p:txBody>
      </p:sp>
      <p:sp>
        <p:nvSpPr>
          <p:cNvPr id="6" name="Text 2"/>
          <p:cNvSpPr/>
          <p:nvPr/>
        </p:nvSpPr>
        <p:spPr>
          <a:xfrm>
            <a:off x="1078992" y="3611880"/>
            <a:ext cx="3831336" cy="2267712"/>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The phosphate sector is vital for Jordan's economy, and the application of GIS technology can significantly enhance exploration and production capabilities.</a:t>
            </a:r>
            <a:endParaRPr lang="en-US" sz="1850" dirty="0"/>
          </a:p>
        </p:txBody>
      </p:sp>
      <p:sp>
        <p:nvSpPr>
          <p:cNvPr id="7" name="Text 3"/>
          <p:cNvSpPr/>
          <p:nvPr/>
        </p:nvSpPr>
        <p:spPr>
          <a:xfrm>
            <a:off x="1078992" y="3099816"/>
            <a:ext cx="3831336"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Strategic Importance</a:t>
            </a:r>
            <a:endParaRPr lang="en-US" sz="2320" dirty="0"/>
          </a:p>
        </p:txBody>
      </p:sp>
      <p:sp>
        <p:nvSpPr>
          <p:cNvPr id="8" name="Text 4"/>
          <p:cNvSpPr/>
          <p:nvPr/>
        </p:nvSpPr>
        <p:spPr>
          <a:xfrm>
            <a:off x="832104" y="1965960"/>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Conclusion</a:t>
            </a:r>
            <a:endParaRPr lang="en-US" sz="4640" dirty="0"/>
          </a:p>
        </p:txBody>
      </p:sp>
      <p:sp>
        <p:nvSpPr>
          <p:cNvPr id="9" name="Text 5"/>
          <p:cNvSpPr/>
          <p:nvPr/>
        </p:nvSpPr>
        <p:spPr>
          <a:xfrm>
            <a:off x="5404104" y="3977640"/>
            <a:ext cx="3831336" cy="1892808"/>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Emphasizing sustainable mining practices through GIS will ensure the long-term viability of phosphate resources in Jordan.</a:t>
            </a:r>
            <a:endParaRPr lang="en-US" sz="1850" dirty="0"/>
          </a:p>
        </p:txBody>
      </p:sp>
      <p:sp>
        <p:nvSpPr>
          <p:cNvPr id="10" name="Text 6"/>
          <p:cNvSpPr/>
          <p:nvPr/>
        </p:nvSpPr>
        <p:spPr>
          <a:xfrm>
            <a:off x="9729216" y="3611880"/>
            <a:ext cx="3831336" cy="1892808"/>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Continued investment in technology and infrastructure will be essential for maximizing the potential of Jordan's phosphate reserves.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5047488" y="2350008"/>
            <a:ext cx="4544568" cy="4544568"/>
          </a:xfrm>
          <a:prstGeom prst="rect">
            <a:avLst/>
          </a:prstGeom>
        </p:spPr>
      </p:pic>
      <p:pic>
        <p:nvPicPr>
          <p:cNvPr id="4" name="Image 2" descr="preencoded.png">    </p:cNvPr>
          <p:cNvPicPr>
            <a:picLocks noChangeAspect="1"/>
          </p:cNvPicPr>
          <p:nvPr/>
        </p:nvPicPr>
        <p:blipFill>
          <a:blip r:embed="rId3"/>
          <a:stretch>
            <a:fillRect/>
          </a:stretch>
        </p:blipFill>
        <p:spPr>
          <a:xfrm>
            <a:off x="5047488" y="2350008"/>
            <a:ext cx="4544568" cy="4544568"/>
          </a:xfrm>
          <a:prstGeom prst="rect">
            <a:avLst/>
          </a:prstGeom>
        </p:spPr>
      </p:pic>
      <p:pic>
        <p:nvPicPr>
          <p:cNvPr id="5" name="Image 3" descr="preencoded.png">    </p:cNvPr>
          <p:cNvPicPr>
            <a:picLocks noChangeAspect="1"/>
          </p:cNvPicPr>
          <p:nvPr/>
        </p:nvPicPr>
        <p:blipFill>
          <a:blip r:embed="rId4"/>
          <a:stretch>
            <a:fillRect/>
          </a:stretch>
        </p:blipFill>
        <p:spPr>
          <a:xfrm>
            <a:off x="5047488" y="2350008"/>
            <a:ext cx="4544568" cy="4544568"/>
          </a:xfrm>
          <a:prstGeom prst="rect">
            <a:avLst/>
          </a:prstGeom>
        </p:spPr>
      </p:pic>
      <p:sp>
        <p:nvSpPr>
          <p:cNvPr id="6" name="Text 0"/>
          <p:cNvSpPr/>
          <p:nvPr/>
        </p:nvSpPr>
        <p:spPr>
          <a:xfrm>
            <a:off x="8257032" y="3182112"/>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2</a:t>
            </a:r>
            <a:endParaRPr lang="en-US" sz="2320" dirty="0"/>
          </a:p>
        </p:txBody>
      </p:sp>
      <p:sp>
        <p:nvSpPr>
          <p:cNvPr id="7" name="Text 1"/>
          <p:cNvSpPr/>
          <p:nvPr/>
        </p:nvSpPr>
        <p:spPr>
          <a:xfrm>
            <a:off x="9710928" y="5696712"/>
            <a:ext cx="3986784" cy="1517904"/>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Reports from the Jordanian government on natural resource management and phosphate industry development.</a:t>
            </a:r>
            <a:endParaRPr lang="en-US" sz="1850" dirty="0"/>
          </a:p>
        </p:txBody>
      </p:sp>
      <p:sp>
        <p:nvSpPr>
          <p:cNvPr id="8" name="Text 2"/>
          <p:cNvSpPr/>
          <p:nvPr/>
        </p:nvSpPr>
        <p:spPr>
          <a:xfrm>
            <a:off x="9710928" y="5065776"/>
            <a:ext cx="3986784"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Government Publications</a:t>
            </a:r>
            <a:endParaRPr lang="en-US" sz="2320" dirty="0"/>
          </a:p>
        </p:txBody>
      </p:sp>
      <p:sp>
        <p:nvSpPr>
          <p:cNvPr id="9" name="Text 3"/>
          <p:cNvSpPr/>
          <p:nvPr/>
        </p:nvSpPr>
        <p:spPr>
          <a:xfrm>
            <a:off x="9710928" y="2039112"/>
            <a:ext cx="3986784" cy="374904"/>
          </a:xfrm>
          <a:prstGeom prst="rect">
            <a:avLst/>
          </a:prstGeom>
          <a:noFill/>
          <a:ln/>
        </p:spPr>
        <p:txBody>
          <a:bodyPr wrap="none" lIns="0" tIns="0" rIns="0" bIns="0" rtlCol="0" anchor="ctr"/>
          <a:lstStyle/>
          <a:p>
            <a:pPr algn="l"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Industry Reports</a:t>
            </a:r>
            <a:endParaRPr lang="en-US" sz="2320" dirty="0"/>
          </a:p>
        </p:txBody>
      </p:sp>
      <p:sp>
        <p:nvSpPr>
          <p:cNvPr id="10" name="Text 4"/>
          <p:cNvSpPr/>
          <p:nvPr/>
        </p:nvSpPr>
        <p:spPr>
          <a:xfrm>
            <a:off x="832104" y="768096"/>
            <a:ext cx="12984480" cy="740664"/>
          </a:xfrm>
          <a:prstGeom prst="rect">
            <a:avLst/>
          </a:prstGeom>
          <a:noFill/>
          <a:ln/>
        </p:spPr>
        <p:txBody>
          <a:bodyPr wrap="none" lIns="0" tIns="0" rIns="0" bIns="0" rtlCol="0" anchor="ctr"/>
          <a:lstStyle/>
          <a:p>
            <a:pPr algn="l" indent="0" marL="0">
              <a:lnSpc>
                <a:spcPts val="5800"/>
              </a:lnSpc>
              <a:buNone/>
            </a:pPr>
            <a:r>
              <a:rPr lang="en-US" sz="4640" dirty="0">
                <a:solidFill>
                  <a:srgbClr val="9AB7D9"/>
                </a:solidFill>
                <a:latin typeface="思源宋体-思源宋体-Bold" pitchFamily="34" charset="0"/>
                <a:ea typeface="思源宋体-思源宋体-Bold" pitchFamily="34" charset="-122"/>
                <a:cs typeface="思源宋体-思源宋体-Bold" pitchFamily="34" charset="-120"/>
              </a:rPr>
              <a:t>References on GIS and Phosphate Industry</a:t>
            </a:r>
            <a:endParaRPr lang="en-US" sz="4640" dirty="0"/>
          </a:p>
        </p:txBody>
      </p:sp>
      <p:sp>
        <p:nvSpPr>
          <p:cNvPr id="11" name="Text 5"/>
          <p:cNvSpPr/>
          <p:nvPr/>
        </p:nvSpPr>
        <p:spPr>
          <a:xfrm>
            <a:off x="5669280" y="4133088"/>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1</a:t>
            </a:r>
            <a:endParaRPr lang="en-US" sz="2320" dirty="0"/>
          </a:p>
        </p:txBody>
      </p:sp>
      <p:sp>
        <p:nvSpPr>
          <p:cNvPr id="12" name="Text 6"/>
          <p:cNvSpPr/>
          <p:nvPr/>
        </p:nvSpPr>
        <p:spPr>
          <a:xfrm>
            <a:off x="9710928" y="2670048"/>
            <a:ext cx="3986784" cy="1517904"/>
          </a:xfrm>
          <a:prstGeom prst="rect">
            <a:avLst/>
          </a:prstGeom>
          <a:noFill/>
          <a:ln/>
        </p:spPr>
        <p:txBody>
          <a:bodyPr wrap="square" lIns="0" tIns="0" rIns="0" bIns="0" rtlCol="0" anchor="ctr"/>
          <a:lstStyle/>
          <a:p>
            <a:pPr algn="l"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Publications from mining companies operating in Jordan, detailing their use of technology in phosphate extraction.</a:t>
            </a:r>
            <a:endParaRPr lang="en-US" sz="1850" dirty="0"/>
          </a:p>
        </p:txBody>
      </p:sp>
      <p:sp>
        <p:nvSpPr>
          <p:cNvPr id="13" name="Text 7"/>
          <p:cNvSpPr/>
          <p:nvPr/>
        </p:nvSpPr>
        <p:spPr>
          <a:xfrm>
            <a:off x="7781544" y="5897880"/>
            <a:ext cx="173736" cy="438912"/>
          </a:xfrm>
          <a:prstGeom prst="rect">
            <a:avLst/>
          </a:prstGeom>
          <a:noFill/>
          <a:ln/>
        </p:spPr>
        <p:txBody>
          <a:bodyPr wrap="none" lIns="0" tIns="0" rIns="0" bIns="0" rtlCol="0" anchor="ctr"/>
          <a:lstStyle/>
          <a:p>
            <a:pPr algn="l" indent="0" marL="0">
              <a:lnSpc>
                <a:spcPts val="2780"/>
              </a:lnSpc>
              <a:buNone/>
            </a:pPr>
            <a:r>
              <a:rPr lang="en-US" sz="2320" dirty="0">
                <a:solidFill>
                  <a:srgbClr val="141414"/>
                </a:solidFill>
                <a:latin typeface="思源宋体-思源宋体-SemiBold" pitchFamily="34" charset="0"/>
                <a:ea typeface="思源宋体-思源宋体-SemiBold" pitchFamily="34" charset="-122"/>
                <a:cs typeface="思源宋体-思源宋体-SemiBold" pitchFamily="34" charset="-120"/>
              </a:rPr>
              <a:t>3</a:t>
            </a:r>
            <a:endParaRPr lang="en-US" sz="2320" dirty="0"/>
          </a:p>
        </p:txBody>
      </p:sp>
      <p:sp>
        <p:nvSpPr>
          <p:cNvPr id="14" name="Text 8"/>
          <p:cNvSpPr/>
          <p:nvPr/>
        </p:nvSpPr>
        <p:spPr>
          <a:xfrm>
            <a:off x="950976" y="4187952"/>
            <a:ext cx="3511296" cy="1517904"/>
          </a:xfrm>
          <a:prstGeom prst="rect">
            <a:avLst/>
          </a:prstGeom>
          <a:noFill/>
          <a:ln/>
        </p:spPr>
        <p:txBody>
          <a:bodyPr wrap="square" lIns="0" tIns="0" rIns="0" bIns="0" rtlCol="0" anchor="ctr"/>
          <a:lstStyle/>
          <a:p>
            <a:pPr algn="r" indent="0" marL="0">
              <a:lnSpc>
                <a:spcPts val="2970"/>
              </a:lnSpc>
              <a:buNone/>
            </a:pPr>
            <a:r>
              <a:rPr lang="en-US" sz="1850" dirty="0">
                <a:solidFill>
                  <a:srgbClr val="E3E5F1"/>
                </a:solidFill>
                <a:latin typeface="思源宋体-思源宋体-SemiBold" pitchFamily="34" charset="0"/>
                <a:ea typeface="思源宋体-思源宋体-SemiBold" pitchFamily="34" charset="-122"/>
                <a:cs typeface="思源宋体-思源宋体-SemiBold" pitchFamily="34" charset="-120"/>
              </a:rPr>
              <a:t>Research studies highlighting the importance of GIS in mineral exploration and management.</a:t>
            </a:r>
            <a:endParaRPr lang="en-US" sz="1850" dirty="0"/>
          </a:p>
        </p:txBody>
      </p:sp>
      <p:sp>
        <p:nvSpPr>
          <p:cNvPr id="15" name="Text 9"/>
          <p:cNvSpPr/>
          <p:nvPr/>
        </p:nvSpPr>
        <p:spPr>
          <a:xfrm>
            <a:off x="950976" y="3547872"/>
            <a:ext cx="3511296" cy="374904"/>
          </a:xfrm>
          <a:prstGeom prst="rect">
            <a:avLst/>
          </a:prstGeom>
          <a:noFill/>
          <a:ln/>
        </p:spPr>
        <p:txBody>
          <a:bodyPr wrap="none" lIns="0" tIns="0" rIns="0" bIns="0" rtlCol="0" anchor="ctr"/>
          <a:lstStyle/>
          <a:p>
            <a:pPr algn="r" indent="0" marL="0">
              <a:lnSpc>
                <a:spcPts val="2900"/>
              </a:lnSpc>
              <a:buNone/>
            </a:pPr>
            <a:r>
              <a:rPr lang="en-US" sz="2320" dirty="0">
                <a:solidFill>
                  <a:srgbClr val="E3E5F1"/>
                </a:solidFill>
                <a:latin typeface="思源宋体-思源宋体-Bold" pitchFamily="34" charset="0"/>
                <a:ea typeface="思源宋体-思源宋体-Bold" pitchFamily="34" charset="-122"/>
                <a:cs typeface="思源宋体-思源宋体-Bold" pitchFamily="34" charset="-120"/>
              </a:rPr>
              <a:t>Academic Journals</a:t>
            </a:r>
            <a:endParaRPr lang="en-US" sz="232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2025-07-05T11:15:14Z</dcterms:created>
  <dcterms:modified xsi:type="dcterms:W3CDTF">2025-07-05T11:15:14Z</dcterms:modified>
</cp:coreProperties>
</file>